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8" r:id="rId2"/>
    <p:sldId id="300" r:id="rId3"/>
    <p:sldId id="262" r:id="rId4"/>
    <p:sldId id="277" r:id="rId5"/>
    <p:sldId id="278" r:id="rId6"/>
    <p:sldId id="291" r:id="rId7"/>
    <p:sldId id="281" r:id="rId8"/>
    <p:sldId id="282" r:id="rId9"/>
    <p:sldId id="294" r:id="rId10"/>
    <p:sldId id="296" r:id="rId11"/>
    <p:sldId id="292" r:id="rId12"/>
    <p:sldId id="297" r:id="rId13"/>
    <p:sldId id="288" r:id="rId14"/>
    <p:sldId id="279" r:id="rId15"/>
    <p:sldId id="304" r:id="rId16"/>
    <p:sldId id="290" r:id="rId17"/>
    <p:sldId id="293" r:id="rId18"/>
    <p:sldId id="301" r:id="rId19"/>
    <p:sldId id="302" r:id="rId20"/>
    <p:sldId id="303" r:id="rId2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am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86" d="100"/>
          <a:sy n="86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1520" y="188640"/>
            <a:ext cx="8640960" cy="93610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hier om de titel te bewerken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250825" y="1412875"/>
            <a:ext cx="8642350" cy="52564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cxnSp>
        <p:nvCxnSpPr>
          <p:cNvPr id="4" name="Rechte verbindingslijn 3"/>
          <p:cNvCxnSpPr/>
          <p:nvPr userDrawn="1"/>
        </p:nvCxnSpPr>
        <p:spPr bwMode="auto">
          <a:xfrm flipV="1">
            <a:off x="0" y="126876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10" name="Picture 20" descr="logo1_hhnk.gif                                                 00042ACFMACPAT      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720080" cy="99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LqS19X6y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uact=8&amp;ved=0CAcQjRw&amp;url=http://www.mkbservicedesk.nl/917/de-swot-analyse.htm&amp;ei=8XH1VJqJFMXSaMGsgdAG&amp;bvm=bv.87269000,d.d2s&amp;psig=AFQjCNETEE6ln4UIpIRrac7UNHun23e2ig&amp;ust=142545798561470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uact=8&amp;ved=0CAcQjRw&amp;url=http://www.groenblauwenetwerken.com/measures/measures-for-separate-buildings/raised-constructions/&amp;ei=scX2VNCOHcToaNjlgCg&amp;bvm=bv.87519884,d.d2s&amp;psig=AFQjCNGLGBdE3l0v8uKqoqPezmae8qbE0w&amp;ust=14255450037329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frm=1&amp;source=images&amp;cd=&amp;cad=rja&amp;uact=8&amp;ved=0CAcQjRw&amp;url=http://chrysalisconnections.com/two-items-you-simply-must-add-to-your-to-do-list&amp;ei=nxnvVMfwC8O6UbSahLAO&amp;bvm=bv.86956481,d.d24&amp;psig=AFQjCNEGp31fAJ8jqt9QgyQRXI5o8HUuvw&amp;ust=14250421984462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frm=1&amp;source=images&amp;cd=&amp;cad=rja&amp;uact=8&amp;ved=0CAcQjRw&amp;url=http://reproq.nl/over-het-onderzoek/doel/&amp;ei=XxnvVMD0AoXkUrq0gagI&amp;bvm=bv.86956481,d.d24&amp;psig=AFQjCNGCzwktYD2H5y1R9Ftj0RgUYtB0kA&amp;ust=14250421252946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Golf 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94208"/>
            <a:ext cx="9144000" cy="3663792"/>
          </a:xfrm>
          <a:prstGeom prst="rect">
            <a:avLst/>
          </a:prstGeom>
        </p:spPr>
      </p:pic>
      <p:pic>
        <p:nvPicPr>
          <p:cNvPr id="5" name="Afbeelding 4" descr="HH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511973" cy="22048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64088" y="8367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Texel veilig voorbereid op overstromingen</a:t>
            </a:r>
            <a:endParaRPr lang="nl-NL" sz="2400" dirty="0"/>
          </a:p>
        </p:txBody>
      </p:sp>
      <p:grpSp>
        <p:nvGrpSpPr>
          <p:cNvPr id="10" name="Groep 9"/>
          <p:cNvGrpSpPr/>
          <p:nvPr/>
        </p:nvGrpSpPr>
        <p:grpSpPr>
          <a:xfrm>
            <a:off x="-36512" y="0"/>
            <a:ext cx="5257259" cy="6858000"/>
            <a:chOff x="-36512" y="0"/>
            <a:chExt cx="5257259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525725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ep 8"/>
            <p:cNvGrpSpPr/>
            <p:nvPr/>
          </p:nvGrpSpPr>
          <p:grpSpPr>
            <a:xfrm>
              <a:off x="1380226" y="655608"/>
              <a:ext cx="2665563" cy="5305245"/>
              <a:chOff x="1380226" y="655608"/>
              <a:chExt cx="2665563" cy="5305245"/>
            </a:xfrm>
          </p:grpSpPr>
          <p:sp>
            <p:nvSpPr>
              <p:cNvPr id="2" name="Vrije vorm 1"/>
              <p:cNvSpPr/>
              <p:nvPr/>
            </p:nvSpPr>
            <p:spPr>
              <a:xfrm>
                <a:off x="1915064" y="655608"/>
                <a:ext cx="2001327" cy="2587924"/>
              </a:xfrm>
              <a:custGeom>
                <a:avLst/>
                <a:gdLst>
                  <a:gd name="connsiteX0" fmla="*/ 1526875 w 1846052"/>
                  <a:gd name="connsiteY0" fmla="*/ 0 h 2587924"/>
                  <a:gd name="connsiteX1" fmla="*/ 1578634 w 1846052"/>
                  <a:gd name="connsiteY1" fmla="*/ 336430 h 2587924"/>
                  <a:gd name="connsiteX2" fmla="*/ 1846052 w 1846052"/>
                  <a:gd name="connsiteY2" fmla="*/ 802256 h 2587924"/>
                  <a:gd name="connsiteX3" fmla="*/ 1725283 w 1846052"/>
                  <a:gd name="connsiteY3" fmla="*/ 1431984 h 2587924"/>
                  <a:gd name="connsiteX4" fmla="*/ 1587260 w 1846052"/>
                  <a:gd name="connsiteY4" fmla="*/ 1785667 h 2587924"/>
                  <a:gd name="connsiteX5" fmla="*/ 1207698 w 1846052"/>
                  <a:gd name="connsiteY5" fmla="*/ 2087592 h 2587924"/>
                  <a:gd name="connsiteX6" fmla="*/ 1121434 w 1846052"/>
                  <a:gd name="connsiteY6" fmla="*/ 2191109 h 2587924"/>
                  <a:gd name="connsiteX7" fmla="*/ 767751 w 1846052"/>
                  <a:gd name="connsiteY7" fmla="*/ 2320505 h 2587924"/>
                  <a:gd name="connsiteX8" fmla="*/ 569343 w 1846052"/>
                  <a:gd name="connsiteY8" fmla="*/ 2587924 h 2587924"/>
                  <a:gd name="connsiteX9" fmla="*/ 0 w 1846052"/>
                  <a:gd name="connsiteY9" fmla="*/ 2251494 h 2587924"/>
                  <a:gd name="connsiteX0" fmla="*/ 1526875 w 1846052"/>
                  <a:gd name="connsiteY0" fmla="*/ 0 h 2587924"/>
                  <a:gd name="connsiteX1" fmla="*/ 1578634 w 1846052"/>
                  <a:gd name="connsiteY1" fmla="*/ 336430 h 2587924"/>
                  <a:gd name="connsiteX2" fmla="*/ 1846052 w 1846052"/>
                  <a:gd name="connsiteY2" fmla="*/ 802256 h 2587924"/>
                  <a:gd name="connsiteX3" fmla="*/ 1725283 w 1846052"/>
                  <a:gd name="connsiteY3" fmla="*/ 1431984 h 2587924"/>
                  <a:gd name="connsiteX4" fmla="*/ 1587260 w 1846052"/>
                  <a:gd name="connsiteY4" fmla="*/ 1785667 h 2587924"/>
                  <a:gd name="connsiteX5" fmla="*/ 1207698 w 1846052"/>
                  <a:gd name="connsiteY5" fmla="*/ 2087592 h 2587924"/>
                  <a:gd name="connsiteX6" fmla="*/ 1121434 w 1846052"/>
                  <a:gd name="connsiteY6" fmla="*/ 2191109 h 2587924"/>
                  <a:gd name="connsiteX7" fmla="*/ 767751 w 1846052"/>
                  <a:gd name="connsiteY7" fmla="*/ 2320505 h 2587924"/>
                  <a:gd name="connsiteX8" fmla="*/ 569343 w 1846052"/>
                  <a:gd name="connsiteY8" fmla="*/ 2587924 h 2587924"/>
                  <a:gd name="connsiteX9" fmla="*/ 86264 w 1846052"/>
                  <a:gd name="connsiteY9" fmla="*/ 2311879 h 2587924"/>
                  <a:gd name="connsiteX10" fmla="*/ 0 w 1846052"/>
                  <a:gd name="connsiteY10" fmla="*/ 2251494 h 2587924"/>
                  <a:gd name="connsiteX0" fmla="*/ 1682150 w 2001327"/>
                  <a:gd name="connsiteY0" fmla="*/ 0 h 2587924"/>
                  <a:gd name="connsiteX1" fmla="*/ 1733909 w 2001327"/>
                  <a:gd name="connsiteY1" fmla="*/ 336430 h 2587924"/>
                  <a:gd name="connsiteX2" fmla="*/ 2001327 w 2001327"/>
                  <a:gd name="connsiteY2" fmla="*/ 802256 h 2587924"/>
                  <a:gd name="connsiteX3" fmla="*/ 1880558 w 2001327"/>
                  <a:gd name="connsiteY3" fmla="*/ 1431984 h 2587924"/>
                  <a:gd name="connsiteX4" fmla="*/ 1742535 w 2001327"/>
                  <a:gd name="connsiteY4" fmla="*/ 1785667 h 2587924"/>
                  <a:gd name="connsiteX5" fmla="*/ 1362973 w 2001327"/>
                  <a:gd name="connsiteY5" fmla="*/ 2087592 h 2587924"/>
                  <a:gd name="connsiteX6" fmla="*/ 1276709 w 2001327"/>
                  <a:gd name="connsiteY6" fmla="*/ 2191109 h 2587924"/>
                  <a:gd name="connsiteX7" fmla="*/ 923026 w 2001327"/>
                  <a:gd name="connsiteY7" fmla="*/ 2320505 h 2587924"/>
                  <a:gd name="connsiteX8" fmla="*/ 724618 w 2001327"/>
                  <a:gd name="connsiteY8" fmla="*/ 2587924 h 2587924"/>
                  <a:gd name="connsiteX9" fmla="*/ 241539 w 2001327"/>
                  <a:gd name="connsiteY9" fmla="*/ 2311879 h 2587924"/>
                  <a:gd name="connsiteX10" fmla="*/ 0 w 2001327"/>
                  <a:gd name="connsiteY10" fmla="*/ 2035833 h 258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1327" h="2587924">
                    <a:moveTo>
                      <a:pt x="1682150" y="0"/>
                    </a:moveTo>
                    <a:lnTo>
                      <a:pt x="1733909" y="336430"/>
                    </a:lnTo>
                    <a:lnTo>
                      <a:pt x="2001327" y="802256"/>
                    </a:lnTo>
                    <a:lnTo>
                      <a:pt x="1880558" y="1431984"/>
                    </a:lnTo>
                    <a:lnTo>
                      <a:pt x="1742535" y="1785667"/>
                    </a:lnTo>
                    <a:lnTo>
                      <a:pt x="1362973" y="2087592"/>
                    </a:lnTo>
                    <a:lnTo>
                      <a:pt x="1276709" y="2191109"/>
                    </a:lnTo>
                    <a:lnTo>
                      <a:pt x="923026" y="2320505"/>
                    </a:lnTo>
                    <a:lnTo>
                      <a:pt x="724618" y="2587924"/>
                    </a:lnTo>
                    <a:lnTo>
                      <a:pt x="241539" y="2311879"/>
                    </a:lnTo>
                    <a:lnTo>
                      <a:pt x="0" y="2035833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" name="Vrije vorm 5"/>
              <p:cNvSpPr/>
              <p:nvPr/>
            </p:nvSpPr>
            <p:spPr>
              <a:xfrm>
                <a:off x="2631057" y="2932981"/>
                <a:ext cx="1414732" cy="491706"/>
              </a:xfrm>
              <a:custGeom>
                <a:avLst/>
                <a:gdLst>
                  <a:gd name="connsiteX0" fmla="*/ 0 w 1414732"/>
                  <a:gd name="connsiteY0" fmla="*/ 293298 h 491706"/>
                  <a:gd name="connsiteX1" fmla="*/ 112143 w 1414732"/>
                  <a:gd name="connsiteY1" fmla="*/ 353683 h 491706"/>
                  <a:gd name="connsiteX2" fmla="*/ 77637 w 1414732"/>
                  <a:gd name="connsiteY2" fmla="*/ 431321 h 491706"/>
                  <a:gd name="connsiteX3" fmla="*/ 129396 w 1414732"/>
                  <a:gd name="connsiteY3" fmla="*/ 491706 h 491706"/>
                  <a:gd name="connsiteX4" fmla="*/ 198407 w 1414732"/>
                  <a:gd name="connsiteY4" fmla="*/ 379562 h 491706"/>
                  <a:gd name="connsiteX5" fmla="*/ 327803 w 1414732"/>
                  <a:gd name="connsiteY5" fmla="*/ 319177 h 491706"/>
                  <a:gd name="connsiteX6" fmla="*/ 422694 w 1414732"/>
                  <a:gd name="connsiteY6" fmla="*/ 301925 h 491706"/>
                  <a:gd name="connsiteX7" fmla="*/ 508958 w 1414732"/>
                  <a:gd name="connsiteY7" fmla="*/ 319177 h 491706"/>
                  <a:gd name="connsiteX8" fmla="*/ 1026543 w 1414732"/>
                  <a:gd name="connsiteY8" fmla="*/ 112144 h 491706"/>
                  <a:gd name="connsiteX9" fmla="*/ 1233577 w 1414732"/>
                  <a:gd name="connsiteY9" fmla="*/ 94891 h 491706"/>
                  <a:gd name="connsiteX10" fmla="*/ 1276709 w 1414732"/>
                  <a:gd name="connsiteY10" fmla="*/ 34506 h 491706"/>
                  <a:gd name="connsiteX11" fmla="*/ 1311215 w 1414732"/>
                  <a:gd name="connsiteY11" fmla="*/ 0 h 491706"/>
                  <a:gd name="connsiteX12" fmla="*/ 1414732 w 1414732"/>
                  <a:gd name="connsiteY12" fmla="*/ 51759 h 49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4732" h="491706">
                    <a:moveTo>
                      <a:pt x="0" y="293298"/>
                    </a:moveTo>
                    <a:lnTo>
                      <a:pt x="112143" y="353683"/>
                    </a:lnTo>
                    <a:lnTo>
                      <a:pt x="77637" y="431321"/>
                    </a:lnTo>
                    <a:lnTo>
                      <a:pt x="129396" y="491706"/>
                    </a:lnTo>
                    <a:lnTo>
                      <a:pt x="198407" y="379562"/>
                    </a:lnTo>
                    <a:lnTo>
                      <a:pt x="327803" y="319177"/>
                    </a:lnTo>
                    <a:lnTo>
                      <a:pt x="422694" y="301925"/>
                    </a:lnTo>
                    <a:lnTo>
                      <a:pt x="508958" y="319177"/>
                    </a:lnTo>
                    <a:lnTo>
                      <a:pt x="1026543" y="112144"/>
                    </a:lnTo>
                    <a:lnTo>
                      <a:pt x="1233577" y="94891"/>
                    </a:lnTo>
                    <a:lnTo>
                      <a:pt x="1276709" y="34506"/>
                    </a:lnTo>
                    <a:lnTo>
                      <a:pt x="1311215" y="0"/>
                    </a:lnTo>
                    <a:lnTo>
                      <a:pt x="1414732" y="51759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Vrije vorm 6"/>
              <p:cNvSpPr/>
              <p:nvPr/>
            </p:nvSpPr>
            <p:spPr>
              <a:xfrm>
                <a:off x="1380226" y="5270740"/>
                <a:ext cx="983412" cy="690113"/>
              </a:xfrm>
              <a:custGeom>
                <a:avLst/>
                <a:gdLst>
                  <a:gd name="connsiteX0" fmla="*/ 983412 w 983412"/>
                  <a:gd name="connsiteY0" fmla="*/ 0 h 690113"/>
                  <a:gd name="connsiteX1" fmla="*/ 897148 w 983412"/>
                  <a:gd name="connsiteY1" fmla="*/ 34505 h 690113"/>
                  <a:gd name="connsiteX2" fmla="*/ 672861 w 983412"/>
                  <a:gd name="connsiteY2" fmla="*/ 0 h 690113"/>
                  <a:gd name="connsiteX3" fmla="*/ 543465 w 983412"/>
                  <a:gd name="connsiteY3" fmla="*/ 0 h 690113"/>
                  <a:gd name="connsiteX4" fmla="*/ 362310 w 983412"/>
                  <a:gd name="connsiteY4" fmla="*/ 0 h 690113"/>
                  <a:gd name="connsiteX5" fmla="*/ 310551 w 983412"/>
                  <a:gd name="connsiteY5" fmla="*/ 69011 h 690113"/>
                  <a:gd name="connsiteX6" fmla="*/ 293299 w 983412"/>
                  <a:gd name="connsiteY6" fmla="*/ 155275 h 690113"/>
                  <a:gd name="connsiteX7" fmla="*/ 293299 w 983412"/>
                  <a:gd name="connsiteY7" fmla="*/ 224286 h 690113"/>
                  <a:gd name="connsiteX8" fmla="*/ 232914 w 983412"/>
                  <a:gd name="connsiteY8" fmla="*/ 293298 h 690113"/>
                  <a:gd name="connsiteX9" fmla="*/ 69012 w 983412"/>
                  <a:gd name="connsiteY9" fmla="*/ 301924 h 690113"/>
                  <a:gd name="connsiteX10" fmla="*/ 60385 w 983412"/>
                  <a:gd name="connsiteY10" fmla="*/ 655607 h 690113"/>
                  <a:gd name="connsiteX11" fmla="*/ 0 w 983412"/>
                  <a:gd name="connsiteY11" fmla="*/ 690113 h 69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3412" h="690113">
                    <a:moveTo>
                      <a:pt x="983412" y="0"/>
                    </a:moveTo>
                    <a:lnTo>
                      <a:pt x="897148" y="34505"/>
                    </a:lnTo>
                    <a:lnTo>
                      <a:pt x="672861" y="0"/>
                    </a:lnTo>
                    <a:lnTo>
                      <a:pt x="543465" y="0"/>
                    </a:lnTo>
                    <a:lnTo>
                      <a:pt x="362310" y="0"/>
                    </a:lnTo>
                    <a:lnTo>
                      <a:pt x="310551" y="69011"/>
                    </a:lnTo>
                    <a:lnTo>
                      <a:pt x="293299" y="155275"/>
                    </a:lnTo>
                    <a:lnTo>
                      <a:pt x="293299" y="224286"/>
                    </a:lnTo>
                    <a:lnTo>
                      <a:pt x="232914" y="293298"/>
                    </a:lnTo>
                    <a:lnTo>
                      <a:pt x="69012" y="301924"/>
                    </a:lnTo>
                    <a:lnTo>
                      <a:pt x="60385" y="655607"/>
                    </a:lnTo>
                    <a:lnTo>
                      <a:pt x="0" y="690113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Vrije vorm 7"/>
              <p:cNvSpPr/>
              <p:nvPr/>
            </p:nvSpPr>
            <p:spPr>
              <a:xfrm>
                <a:off x="1742251" y="2786331"/>
                <a:ext cx="1000950" cy="1104181"/>
              </a:xfrm>
              <a:custGeom>
                <a:avLst/>
                <a:gdLst>
                  <a:gd name="connsiteX0" fmla="*/ 1009291 w 1009291"/>
                  <a:gd name="connsiteY0" fmla="*/ 396815 h 871268"/>
                  <a:gd name="connsiteX1" fmla="*/ 828136 w 1009291"/>
                  <a:gd name="connsiteY1" fmla="*/ 552091 h 871268"/>
                  <a:gd name="connsiteX2" fmla="*/ 802257 w 1009291"/>
                  <a:gd name="connsiteY2" fmla="*/ 577970 h 871268"/>
                  <a:gd name="connsiteX3" fmla="*/ 724619 w 1009291"/>
                  <a:gd name="connsiteY3" fmla="*/ 810883 h 871268"/>
                  <a:gd name="connsiteX4" fmla="*/ 681487 w 1009291"/>
                  <a:gd name="connsiteY4" fmla="*/ 871268 h 871268"/>
                  <a:gd name="connsiteX5" fmla="*/ 508959 w 1009291"/>
                  <a:gd name="connsiteY5" fmla="*/ 741872 h 871268"/>
                  <a:gd name="connsiteX6" fmla="*/ 215661 w 1009291"/>
                  <a:gd name="connsiteY6" fmla="*/ 836763 h 871268"/>
                  <a:gd name="connsiteX7" fmla="*/ 0 w 1009291"/>
                  <a:gd name="connsiteY7" fmla="*/ 577970 h 871268"/>
                  <a:gd name="connsiteX8" fmla="*/ 112144 w 1009291"/>
                  <a:gd name="connsiteY8" fmla="*/ 0 h 871268"/>
                  <a:gd name="connsiteX9" fmla="*/ 112144 w 1009291"/>
                  <a:gd name="connsiteY9" fmla="*/ 0 h 871268"/>
                  <a:gd name="connsiteX0" fmla="*/ 1009291 w 1009291"/>
                  <a:gd name="connsiteY0" fmla="*/ 396815 h 871268"/>
                  <a:gd name="connsiteX1" fmla="*/ 828136 w 1009291"/>
                  <a:gd name="connsiteY1" fmla="*/ 552091 h 871268"/>
                  <a:gd name="connsiteX2" fmla="*/ 802257 w 1009291"/>
                  <a:gd name="connsiteY2" fmla="*/ 577970 h 871268"/>
                  <a:gd name="connsiteX3" fmla="*/ 724619 w 1009291"/>
                  <a:gd name="connsiteY3" fmla="*/ 810883 h 871268"/>
                  <a:gd name="connsiteX4" fmla="*/ 681487 w 1009291"/>
                  <a:gd name="connsiteY4" fmla="*/ 871268 h 871268"/>
                  <a:gd name="connsiteX5" fmla="*/ 508959 w 1009291"/>
                  <a:gd name="connsiteY5" fmla="*/ 741872 h 871268"/>
                  <a:gd name="connsiteX6" fmla="*/ 215661 w 1009291"/>
                  <a:gd name="connsiteY6" fmla="*/ 836763 h 871268"/>
                  <a:gd name="connsiteX7" fmla="*/ 0 w 1009291"/>
                  <a:gd name="connsiteY7" fmla="*/ 577970 h 871268"/>
                  <a:gd name="connsiteX8" fmla="*/ 112144 w 1009291"/>
                  <a:gd name="connsiteY8" fmla="*/ 0 h 871268"/>
                  <a:gd name="connsiteX0" fmla="*/ 1009291 w 1009291"/>
                  <a:gd name="connsiteY0" fmla="*/ 0 h 474453"/>
                  <a:gd name="connsiteX1" fmla="*/ 828136 w 1009291"/>
                  <a:gd name="connsiteY1" fmla="*/ 155276 h 474453"/>
                  <a:gd name="connsiteX2" fmla="*/ 802257 w 1009291"/>
                  <a:gd name="connsiteY2" fmla="*/ 181155 h 474453"/>
                  <a:gd name="connsiteX3" fmla="*/ 724619 w 1009291"/>
                  <a:gd name="connsiteY3" fmla="*/ 414068 h 474453"/>
                  <a:gd name="connsiteX4" fmla="*/ 681487 w 1009291"/>
                  <a:gd name="connsiteY4" fmla="*/ 474453 h 474453"/>
                  <a:gd name="connsiteX5" fmla="*/ 508959 w 1009291"/>
                  <a:gd name="connsiteY5" fmla="*/ 345057 h 474453"/>
                  <a:gd name="connsiteX6" fmla="*/ 215661 w 1009291"/>
                  <a:gd name="connsiteY6" fmla="*/ 439948 h 474453"/>
                  <a:gd name="connsiteX7" fmla="*/ 0 w 1009291"/>
                  <a:gd name="connsiteY7" fmla="*/ 181155 h 474453"/>
                  <a:gd name="connsiteX0" fmla="*/ 793630 w 793630"/>
                  <a:gd name="connsiteY0" fmla="*/ 603849 h 1078302"/>
                  <a:gd name="connsiteX1" fmla="*/ 612475 w 793630"/>
                  <a:gd name="connsiteY1" fmla="*/ 759125 h 1078302"/>
                  <a:gd name="connsiteX2" fmla="*/ 586596 w 793630"/>
                  <a:gd name="connsiteY2" fmla="*/ 785004 h 1078302"/>
                  <a:gd name="connsiteX3" fmla="*/ 508958 w 793630"/>
                  <a:gd name="connsiteY3" fmla="*/ 1017917 h 1078302"/>
                  <a:gd name="connsiteX4" fmla="*/ 465826 w 793630"/>
                  <a:gd name="connsiteY4" fmla="*/ 1078302 h 1078302"/>
                  <a:gd name="connsiteX5" fmla="*/ 293298 w 793630"/>
                  <a:gd name="connsiteY5" fmla="*/ 948906 h 1078302"/>
                  <a:gd name="connsiteX6" fmla="*/ 0 w 793630"/>
                  <a:gd name="connsiteY6" fmla="*/ 1043797 h 1078302"/>
                  <a:gd name="connsiteX7" fmla="*/ 43131 w 793630"/>
                  <a:gd name="connsiteY7" fmla="*/ 0 h 1078302"/>
                  <a:gd name="connsiteX0" fmla="*/ 793630 w 793630"/>
                  <a:gd name="connsiteY0" fmla="*/ 603849 h 1078302"/>
                  <a:gd name="connsiteX1" fmla="*/ 612475 w 793630"/>
                  <a:gd name="connsiteY1" fmla="*/ 759125 h 1078302"/>
                  <a:gd name="connsiteX2" fmla="*/ 586596 w 793630"/>
                  <a:gd name="connsiteY2" fmla="*/ 785004 h 1078302"/>
                  <a:gd name="connsiteX3" fmla="*/ 508958 w 793630"/>
                  <a:gd name="connsiteY3" fmla="*/ 1017917 h 1078302"/>
                  <a:gd name="connsiteX4" fmla="*/ 465826 w 793630"/>
                  <a:gd name="connsiteY4" fmla="*/ 1078302 h 1078302"/>
                  <a:gd name="connsiteX5" fmla="*/ 293298 w 793630"/>
                  <a:gd name="connsiteY5" fmla="*/ 948906 h 1078302"/>
                  <a:gd name="connsiteX6" fmla="*/ 0 w 793630"/>
                  <a:gd name="connsiteY6" fmla="*/ 1043797 h 1078302"/>
                  <a:gd name="connsiteX7" fmla="*/ 17252 w 793630"/>
                  <a:gd name="connsiteY7" fmla="*/ 664234 h 1078302"/>
                  <a:gd name="connsiteX8" fmla="*/ 43131 w 793630"/>
                  <a:gd name="connsiteY8" fmla="*/ 0 h 1078302"/>
                  <a:gd name="connsiteX0" fmla="*/ 916400 w 916400"/>
                  <a:gd name="connsiteY0" fmla="*/ 603849 h 1078302"/>
                  <a:gd name="connsiteX1" fmla="*/ 735245 w 916400"/>
                  <a:gd name="connsiteY1" fmla="*/ 759125 h 1078302"/>
                  <a:gd name="connsiteX2" fmla="*/ 709366 w 916400"/>
                  <a:gd name="connsiteY2" fmla="*/ 785004 h 1078302"/>
                  <a:gd name="connsiteX3" fmla="*/ 631728 w 916400"/>
                  <a:gd name="connsiteY3" fmla="*/ 1017917 h 1078302"/>
                  <a:gd name="connsiteX4" fmla="*/ 588596 w 916400"/>
                  <a:gd name="connsiteY4" fmla="*/ 1078302 h 1078302"/>
                  <a:gd name="connsiteX5" fmla="*/ 416068 w 916400"/>
                  <a:gd name="connsiteY5" fmla="*/ 948906 h 1078302"/>
                  <a:gd name="connsiteX6" fmla="*/ 122770 w 916400"/>
                  <a:gd name="connsiteY6" fmla="*/ 1043797 h 1078302"/>
                  <a:gd name="connsiteX7" fmla="*/ 140022 w 916400"/>
                  <a:gd name="connsiteY7" fmla="*/ 664234 h 1078302"/>
                  <a:gd name="connsiteX8" fmla="*/ 165901 w 916400"/>
                  <a:gd name="connsiteY8" fmla="*/ 0 h 1078302"/>
                  <a:gd name="connsiteX0" fmla="*/ 916400 w 916400"/>
                  <a:gd name="connsiteY0" fmla="*/ 603849 h 1078302"/>
                  <a:gd name="connsiteX1" fmla="*/ 735245 w 916400"/>
                  <a:gd name="connsiteY1" fmla="*/ 759125 h 1078302"/>
                  <a:gd name="connsiteX2" fmla="*/ 709366 w 916400"/>
                  <a:gd name="connsiteY2" fmla="*/ 785004 h 1078302"/>
                  <a:gd name="connsiteX3" fmla="*/ 631728 w 916400"/>
                  <a:gd name="connsiteY3" fmla="*/ 1017917 h 1078302"/>
                  <a:gd name="connsiteX4" fmla="*/ 588596 w 916400"/>
                  <a:gd name="connsiteY4" fmla="*/ 1078302 h 1078302"/>
                  <a:gd name="connsiteX5" fmla="*/ 416068 w 916400"/>
                  <a:gd name="connsiteY5" fmla="*/ 948906 h 1078302"/>
                  <a:gd name="connsiteX6" fmla="*/ 122770 w 916400"/>
                  <a:gd name="connsiteY6" fmla="*/ 1043797 h 1078302"/>
                  <a:gd name="connsiteX7" fmla="*/ 140022 w 916400"/>
                  <a:gd name="connsiteY7" fmla="*/ 664234 h 1078302"/>
                  <a:gd name="connsiteX8" fmla="*/ 165901 w 916400"/>
                  <a:gd name="connsiteY8" fmla="*/ 0 h 1078302"/>
                  <a:gd name="connsiteX0" fmla="*/ 1000724 w 1000724"/>
                  <a:gd name="connsiteY0" fmla="*/ 603849 h 1078302"/>
                  <a:gd name="connsiteX1" fmla="*/ 819569 w 1000724"/>
                  <a:gd name="connsiteY1" fmla="*/ 759125 h 1078302"/>
                  <a:gd name="connsiteX2" fmla="*/ 793690 w 1000724"/>
                  <a:gd name="connsiteY2" fmla="*/ 785004 h 1078302"/>
                  <a:gd name="connsiteX3" fmla="*/ 716052 w 1000724"/>
                  <a:gd name="connsiteY3" fmla="*/ 1017917 h 1078302"/>
                  <a:gd name="connsiteX4" fmla="*/ 672920 w 1000724"/>
                  <a:gd name="connsiteY4" fmla="*/ 1078302 h 1078302"/>
                  <a:gd name="connsiteX5" fmla="*/ 500392 w 1000724"/>
                  <a:gd name="connsiteY5" fmla="*/ 948906 h 1078302"/>
                  <a:gd name="connsiteX6" fmla="*/ 207094 w 1000724"/>
                  <a:gd name="connsiteY6" fmla="*/ 1043797 h 1078302"/>
                  <a:gd name="connsiteX7" fmla="*/ 224346 w 1000724"/>
                  <a:gd name="connsiteY7" fmla="*/ 664234 h 1078302"/>
                  <a:gd name="connsiteX8" fmla="*/ 59 w 1000724"/>
                  <a:gd name="connsiteY8" fmla="*/ 577970 h 1078302"/>
                  <a:gd name="connsiteX9" fmla="*/ 250225 w 1000724"/>
                  <a:gd name="connsiteY9" fmla="*/ 0 h 1078302"/>
                  <a:gd name="connsiteX0" fmla="*/ 1031891 w 1031891"/>
                  <a:gd name="connsiteY0" fmla="*/ 603849 h 1078302"/>
                  <a:gd name="connsiteX1" fmla="*/ 850736 w 1031891"/>
                  <a:gd name="connsiteY1" fmla="*/ 759125 h 1078302"/>
                  <a:gd name="connsiteX2" fmla="*/ 824857 w 1031891"/>
                  <a:gd name="connsiteY2" fmla="*/ 785004 h 1078302"/>
                  <a:gd name="connsiteX3" fmla="*/ 747219 w 1031891"/>
                  <a:gd name="connsiteY3" fmla="*/ 1017917 h 1078302"/>
                  <a:gd name="connsiteX4" fmla="*/ 704087 w 1031891"/>
                  <a:gd name="connsiteY4" fmla="*/ 1078302 h 1078302"/>
                  <a:gd name="connsiteX5" fmla="*/ 531559 w 1031891"/>
                  <a:gd name="connsiteY5" fmla="*/ 948906 h 1078302"/>
                  <a:gd name="connsiteX6" fmla="*/ 238261 w 1031891"/>
                  <a:gd name="connsiteY6" fmla="*/ 1043797 h 1078302"/>
                  <a:gd name="connsiteX7" fmla="*/ 108864 w 1031891"/>
                  <a:gd name="connsiteY7" fmla="*/ 672861 h 1078302"/>
                  <a:gd name="connsiteX8" fmla="*/ 31226 w 1031891"/>
                  <a:gd name="connsiteY8" fmla="*/ 577970 h 1078302"/>
                  <a:gd name="connsiteX9" fmla="*/ 281392 w 1031891"/>
                  <a:gd name="connsiteY9" fmla="*/ 0 h 1078302"/>
                  <a:gd name="connsiteX0" fmla="*/ 1000950 w 1000950"/>
                  <a:gd name="connsiteY0" fmla="*/ 603849 h 1078302"/>
                  <a:gd name="connsiteX1" fmla="*/ 819795 w 1000950"/>
                  <a:gd name="connsiteY1" fmla="*/ 759125 h 1078302"/>
                  <a:gd name="connsiteX2" fmla="*/ 793916 w 1000950"/>
                  <a:gd name="connsiteY2" fmla="*/ 785004 h 1078302"/>
                  <a:gd name="connsiteX3" fmla="*/ 716278 w 1000950"/>
                  <a:gd name="connsiteY3" fmla="*/ 1017917 h 1078302"/>
                  <a:gd name="connsiteX4" fmla="*/ 673146 w 1000950"/>
                  <a:gd name="connsiteY4" fmla="*/ 1078302 h 1078302"/>
                  <a:gd name="connsiteX5" fmla="*/ 500618 w 1000950"/>
                  <a:gd name="connsiteY5" fmla="*/ 948906 h 1078302"/>
                  <a:gd name="connsiteX6" fmla="*/ 207320 w 1000950"/>
                  <a:gd name="connsiteY6" fmla="*/ 1043797 h 1078302"/>
                  <a:gd name="connsiteX7" fmla="*/ 285 w 1000950"/>
                  <a:gd name="connsiteY7" fmla="*/ 577970 h 1078302"/>
                  <a:gd name="connsiteX8" fmla="*/ 250451 w 1000950"/>
                  <a:gd name="connsiteY8" fmla="*/ 0 h 1078302"/>
                  <a:gd name="connsiteX0" fmla="*/ 1000950 w 1000950"/>
                  <a:gd name="connsiteY0" fmla="*/ 629728 h 1104181"/>
                  <a:gd name="connsiteX1" fmla="*/ 819795 w 1000950"/>
                  <a:gd name="connsiteY1" fmla="*/ 785004 h 1104181"/>
                  <a:gd name="connsiteX2" fmla="*/ 793916 w 1000950"/>
                  <a:gd name="connsiteY2" fmla="*/ 810883 h 1104181"/>
                  <a:gd name="connsiteX3" fmla="*/ 716278 w 1000950"/>
                  <a:gd name="connsiteY3" fmla="*/ 1043796 h 1104181"/>
                  <a:gd name="connsiteX4" fmla="*/ 673146 w 1000950"/>
                  <a:gd name="connsiteY4" fmla="*/ 1104181 h 1104181"/>
                  <a:gd name="connsiteX5" fmla="*/ 500618 w 1000950"/>
                  <a:gd name="connsiteY5" fmla="*/ 974785 h 1104181"/>
                  <a:gd name="connsiteX6" fmla="*/ 207320 w 1000950"/>
                  <a:gd name="connsiteY6" fmla="*/ 1069676 h 1104181"/>
                  <a:gd name="connsiteX7" fmla="*/ 285 w 1000950"/>
                  <a:gd name="connsiteY7" fmla="*/ 603849 h 1104181"/>
                  <a:gd name="connsiteX8" fmla="*/ 259077 w 1000950"/>
                  <a:gd name="connsiteY8" fmla="*/ 0 h 110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950" h="1104181">
                    <a:moveTo>
                      <a:pt x="1000950" y="629728"/>
                    </a:moveTo>
                    <a:lnTo>
                      <a:pt x="819795" y="785004"/>
                    </a:lnTo>
                    <a:lnTo>
                      <a:pt x="793916" y="810883"/>
                    </a:lnTo>
                    <a:lnTo>
                      <a:pt x="716278" y="1043796"/>
                    </a:lnTo>
                    <a:lnTo>
                      <a:pt x="673146" y="1104181"/>
                    </a:lnTo>
                    <a:lnTo>
                      <a:pt x="500618" y="974785"/>
                    </a:lnTo>
                    <a:lnTo>
                      <a:pt x="207320" y="1069676"/>
                    </a:lnTo>
                    <a:cubicBezTo>
                      <a:pt x="123931" y="1007853"/>
                      <a:pt x="-6903" y="777815"/>
                      <a:pt x="285" y="603849"/>
                    </a:cubicBezTo>
                    <a:cubicBezTo>
                      <a:pt x="4598" y="493143"/>
                      <a:pt x="253326" y="102079"/>
                      <a:pt x="259077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90" y="0"/>
            <a:ext cx="8012222" cy="684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met pijl 11"/>
          <p:cNvCxnSpPr/>
          <p:nvPr/>
        </p:nvCxnSpPr>
        <p:spPr>
          <a:xfrm flipH="1">
            <a:off x="6668178" y="1559341"/>
            <a:ext cx="711696" cy="3400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806493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Bres Eijerlandse zeedijk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99247" y="3431925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Scenario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 smtClean="0"/>
              <a:t>Dijkdoorbraak Eijerlandse zeedijk – coupure open</a:t>
            </a:r>
          </a:p>
          <a:p>
            <a:pPr lvl="1"/>
            <a:endParaRPr lang="nl-NL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 rot="18098160">
            <a:off x="3124936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coupure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199247" y="173474"/>
            <a:ext cx="2652673" cy="936103"/>
          </a:xfrm>
        </p:spPr>
        <p:txBody>
          <a:bodyPr/>
          <a:lstStyle/>
          <a:p>
            <a:r>
              <a:rPr lang="nl-NL" dirty="0" err="1" smtClean="0"/>
              <a:t>Eijerland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0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Scenario </a:t>
            </a:r>
            <a:r>
              <a:rPr lang="nl-NL" dirty="0" err="1" smtClean="0"/>
              <a:t>Eijerland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Animatie 2</a:t>
            </a:r>
          </a:p>
          <a:p>
            <a:r>
              <a:rPr lang="nl-NL" dirty="0" smtClean="0">
                <a:hlinkClick r:id="rId2"/>
              </a:rPr>
              <a:t>https://www.youtube.com/watch?v=cjLqS19X6yo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9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0"/>
            <a:ext cx="8352928" cy="682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H="1" flipV="1">
            <a:off x="5004048" y="2204864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 flipV="1">
            <a:off x="8028384" y="332656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7956376" y="2045319"/>
            <a:ext cx="32510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451252" y="2693391"/>
            <a:ext cx="136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Bres Oostdijk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436096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“onderbreking dijk” </a:t>
            </a:r>
            <a:endParaRPr lang="nl-NL" dirty="0"/>
          </a:p>
        </p:txBody>
      </p:sp>
      <p:cxnSp>
        <p:nvCxnSpPr>
          <p:cNvPr id="12" name="Rechte verbindingslijn 11"/>
          <p:cNvCxnSpPr>
            <a:stCxn id="11" idx="1"/>
          </p:cNvCxnSpPr>
          <p:nvPr/>
        </p:nvCxnSpPr>
        <p:spPr>
          <a:xfrm flipH="1">
            <a:off x="5148064" y="517322"/>
            <a:ext cx="288032" cy="1527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596336" y="51732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 rot="253945">
            <a:off x="2708659" y="187167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oude stroomgeul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47030" y="508518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Scenario 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</a:t>
            </a:r>
            <a:r>
              <a:rPr lang="nl-NL" dirty="0" smtClean="0"/>
              <a:t>. Bres Oostdijk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b. Bres Oostdijk + 2 x aflaat naar laaggelegen gebied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539551" y="188641"/>
            <a:ext cx="2160239" cy="936103"/>
          </a:xfrm>
        </p:spPr>
        <p:txBody>
          <a:bodyPr/>
          <a:lstStyle/>
          <a:p>
            <a:r>
              <a:rPr lang="nl-NL" dirty="0" smtClean="0"/>
              <a:t>Oude 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0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met pijl 7"/>
          <p:cNvCxnSpPr/>
          <p:nvPr/>
        </p:nvCxnSpPr>
        <p:spPr>
          <a:xfrm flipH="1">
            <a:off x="6933105" y="5085184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7092280" y="46438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Zeedijk </a:t>
            </a:r>
            <a:r>
              <a:rPr lang="nl-NL" dirty="0" err="1" smtClean="0"/>
              <a:t>vh</a:t>
            </a:r>
            <a:r>
              <a:rPr lang="nl-NL" dirty="0" smtClean="0"/>
              <a:t> N.</a:t>
            </a:r>
            <a:endParaRPr lang="nl-NL" dirty="0"/>
          </a:p>
        </p:txBody>
      </p:sp>
      <p:grpSp>
        <p:nvGrpSpPr>
          <p:cNvPr id="2" name="Groep 1"/>
          <p:cNvGrpSpPr/>
          <p:nvPr/>
        </p:nvGrpSpPr>
        <p:grpSpPr>
          <a:xfrm>
            <a:off x="647030" y="0"/>
            <a:ext cx="8012222" cy="6845630"/>
            <a:chOff x="647030" y="0"/>
            <a:chExt cx="8012222" cy="68456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30" y="0"/>
              <a:ext cx="8012222" cy="684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Vrije vorm 2"/>
            <p:cNvSpPr/>
            <p:nvPr/>
          </p:nvSpPr>
          <p:spPr>
            <a:xfrm>
              <a:off x="4139952" y="4005064"/>
              <a:ext cx="2872596" cy="2674188"/>
            </a:xfrm>
            <a:custGeom>
              <a:avLst/>
              <a:gdLst>
                <a:gd name="connsiteX0" fmla="*/ 2872596 w 2872596"/>
                <a:gd name="connsiteY0" fmla="*/ 17253 h 2674188"/>
                <a:gd name="connsiteX1" fmla="*/ 2311879 w 2872596"/>
                <a:gd name="connsiteY1" fmla="*/ 0 h 2674188"/>
                <a:gd name="connsiteX2" fmla="*/ 2044460 w 2872596"/>
                <a:gd name="connsiteY2" fmla="*/ 733245 h 2674188"/>
                <a:gd name="connsiteX3" fmla="*/ 1328468 w 2872596"/>
                <a:gd name="connsiteY3" fmla="*/ 1276709 h 2674188"/>
                <a:gd name="connsiteX4" fmla="*/ 1078302 w 2872596"/>
                <a:gd name="connsiteY4" fmla="*/ 1535502 h 2674188"/>
                <a:gd name="connsiteX5" fmla="*/ 465826 w 2872596"/>
                <a:gd name="connsiteY5" fmla="*/ 1733909 h 2674188"/>
                <a:gd name="connsiteX6" fmla="*/ 0 w 2872596"/>
                <a:gd name="connsiteY6" fmla="*/ 2286000 h 2674188"/>
                <a:gd name="connsiteX7" fmla="*/ 224287 w 2872596"/>
                <a:gd name="connsiteY7" fmla="*/ 2415396 h 2674188"/>
                <a:gd name="connsiteX8" fmla="*/ 146649 w 2872596"/>
                <a:gd name="connsiteY8" fmla="*/ 2544792 h 2674188"/>
                <a:gd name="connsiteX9" fmla="*/ 250166 w 2872596"/>
                <a:gd name="connsiteY9" fmla="*/ 2674188 h 2674188"/>
                <a:gd name="connsiteX10" fmla="*/ 388189 w 2872596"/>
                <a:gd name="connsiteY10" fmla="*/ 2562045 h 2674188"/>
                <a:gd name="connsiteX11" fmla="*/ 388189 w 2872596"/>
                <a:gd name="connsiteY11" fmla="*/ 2501660 h 2674188"/>
                <a:gd name="connsiteX12" fmla="*/ 664234 w 2872596"/>
                <a:gd name="connsiteY12" fmla="*/ 2329132 h 2674188"/>
                <a:gd name="connsiteX13" fmla="*/ 862641 w 2872596"/>
                <a:gd name="connsiteY13" fmla="*/ 2329132 h 2674188"/>
                <a:gd name="connsiteX14" fmla="*/ 948906 w 2872596"/>
                <a:gd name="connsiteY14" fmla="*/ 2380890 h 2674188"/>
                <a:gd name="connsiteX15" fmla="*/ 1035170 w 2872596"/>
                <a:gd name="connsiteY15" fmla="*/ 2363638 h 2674188"/>
                <a:gd name="connsiteX16" fmla="*/ 1095555 w 2872596"/>
                <a:gd name="connsiteY16" fmla="*/ 2406770 h 2674188"/>
                <a:gd name="connsiteX17" fmla="*/ 2053087 w 2872596"/>
                <a:gd name="connsiteY17" fmla="*/ 2044460 h 2674188"/>
                <a:gd name="connsiteX18" fmla="*/ 2415396 w 2872596"/>
                <a:gd name="connsiteY18" fmla="*/ 1923690 h 2674188"/>
                <a:gd name="connsiteX19" fmla="*/ 2467155 w 2872596"/>
                <a:gd name="connsiteY19" fmla="*/ 1897811 h 2674188"/>
                <a:gd name="connsiteX20" fmla="*/ 2527540 w 2872596"/>
                <a:gd name="connsiteY20" fmla="*/ 1785668 h 2674188"/>
                <a:gd name="connsiteX21" fmla="*/ 2579298 w 2872596"/>
                <a:gd name="connsiteY21" fmla="*/ 1699404 h 2674188"/>
                <a:gd name="connsiteX22" fmla="*/ 2803585 w 2872596"/>
                <a:gd name="connsiteY22" fmla="*/ 1802921 h 267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72596" h="2674188">
                  <a:moveTo>
                    <a:pt x="2872596" y="17253"/>
                  </a:moveTo>
                  <a:lnTo>
                    <a:pt x="2311879" y="0"/>
                  </a:lnTo>
                  <a:lnTo>
                    <a:pt x="2044460" y="733245"/>
                  </a:lnTo>
                  <a:lnTo>
                    <a:pt x="1328468" y="1276709"/>
                  </a:lnTo>
                  <a:lnTo>
                    <a:pt x="1078302" y="1535502"/>
                  </a:lnTo>
                  <a:lnTo>
                    <a:pt x="465826" y="1733909"/>
                  </a:lnTo>
                  <a:lnTo>
                    <a:pt x="0" y="2286000"/>
                  </a:lnTo>
                  <a:lnTo>
                    <a:pt x="224287" y="2415396"/>
                  </a:lnTo>
                  <a:lnTo>
                    <a:pt x="146649" y="2544792"/>
                  </a:lnTo>
                  <a:lnTo>
                    <a:pt x="250166" y="2674188"/>
                  </a:lnTo>
                  <a:lnTo>
                    <a:pt x="388189" y="2562045"/>
                  </a:lnTo>
                  <a:lnTo>
                    <a:pt x="388189" y="2501660"/>
                  </a:lnTo>
                  <a:lnTo>
                    <a:pt x="664234" y="2329132"/>
                  </a:lnTo>
                  <a:lnTo>
                    <a:pt x="862641" y="2329132"/>
                  </a:lnTo>
                  <a:lnTo>
                    <a:pt x="948906" y="2380890"/>
                  </a:lnTo>
                  <a:lnTo>
                    <a:pt x="1035170" y="2363638"/>
                  </a:lnTo>
                  <a:lnTo>
                    <a:pt x="1095555" y="2406770"/>
                  </a:lnTo>
                  <a:lnTo>
                    <a:pt x="2053087" y="2044460"/>
                  </a:lnTo>
                  <a:lnTo>
                    <a:pt x="2415396" y="1923690"/>
                  </a:lnTo>
                  <a:lnTo>
                    <a:pt x="2467155" y="1897811"/>
                  </a:lnTo>
                  <a:lnTo>
                    <a:pt x="2527540" y="1785668"/>
                  </a:lnTo>
                  <a:lnTo>
                    <a:pt x="2579298" y="1699404"/>
                  </a:lnTo>
                  <a:lnTo>
                    <a:pt x="2803585" y="1802921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755576" y="4941168"/>
            <a:ext cx="45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Scenario 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Bres Zeedijk van het Noorden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151620" y="188640"/>
            <a:ext cx="3780420" cy="936103"/>
          </a:xfrm>
        </p:spPr>
        <p:txBody>
          <a:bodyPr/>
          <a:lstStyle/>
          <a:p>
            <a:r>
              <a:rPr lang="nl-NL" dirty="0" smtClean="0"/>
              <a:t>Polder het Noorden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1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bepaalt de schade / slachtoffers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Locatie van de bres;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Grootte van het gebied dat overstroomt (€ waarde, vitale objecten);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Waterdiepte;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Stroomsnelheid + inundatiesnelheid;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Evacuatiemogelijkheden.</a:t>
            </a:r>
          </a:p>
          <a:p>
            <a:endParaRPr lang="nl-NL" dirty="0" smtClean="0"/>
          </a:p>
          <a:p>
            <a:r>
              <a:rPr lang="nl-NL" dirty="0" smtClean="0"/>
              <a:t>2 t/m 4 afhankelijk van: hoogteligging, duur storm &amp; hoogwater, </a:t>
            </a:r>
            <a:r>
              <a:rPr lang="nl-NL" dirty="0"/>
              <a:t>mogelijkheden tot </a:t>
            </a:r>
            <a:r>
              <a:rPr lang="nl-NL" dirty="0" smtClean="0"/>
              <a:t>compartimentering.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9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Klimaatverandering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Zeespiegelstijging;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Geen grote veranderingen in windsnelheid;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729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Maatregelen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Kansen en bedreigingen;</a:t>
            </a:r>
          </a:p>
          <a:p>
            <a:r>
              <a:rPr lang="nl-NL" dirty="0" smtClean="0"/>
              <a:t>Oplossingsrichtingen;</a:t>
            </a:r>
          </a:p>
          <a:p>
            <a:r>
              <a:rPr lang="nl-NL" dirty="0" smtClean="0"/>
              <a:t>Kansrijke oplossingsrichtingen.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AutoShape 2" descr="Afbeeldingsresultaat voor kansen en bedreiginge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://media.mkbservicedesk.nl/1fb679e1b1504c7dbb9c956babcfb8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476785"/>
            <a:ext cx="2843809" cy="23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Maatregelen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9" b="24195"/>
          <a:stretch/>
        </p:blipFill>
        <p:spPr bwMode="auto">
          <a:xfrm>
            <a:off x="0" y="5237739"/>
            <a:ext cx="9144000" cy="16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403225" y="1565275"/>
            <a:ext cx="8642350" cy="525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Schadebeperking tijdens hoogwater:</a:t>
            </a:r>
          </a:p>
          <a:p>
            <a:r>
              <a:rPr lang="nl-NL" dirty="0" smtClean="0"/>
              <a:t>Preventief;</a:t>
            </a:r>
          </a:p>
          <a:p>
            <a:r>
              <a:rPr lang="nl-NL" dirty="0" smtClean="0"/>
              <a:t>Acceptatie van schade (risico differentiatie).</a:t>
            </a:r>
          </a:p>
        </p:txBody>
      </p:sp>
    </p:spTree>
    <p:extLst>
      <p:ext uri="{BB962C8B-B14F-4D97-AF65-F5344CB8AC3E}">
        <p14:creationId xmlns:p14="http://schemas.microsoft.com/office/powerpoint/2010/main" val="7054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Maatregelen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9" b="24195"/>
          <a:stretch/>
        </p:blipFill>
        <p:spPr bwMode="auto">
          <a:xfrm>
            <a:off x="0" y="5237739"/>
            <a:ext cx="9144000" cy="16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403225" y="1565275"/>
            <a:ext cx="8642350" cy="525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Schadebeperking tijdens hoogwater:</a:t>
            </a:r>
          </a:p>
          <a:p>
            <a:pPr marL="857250" lvl="1" indent="-457200"/>
            <a:r>
              <a:rPr lang="nl-NL" dirty="0" smtClean="0"/>
              <a:t>Dijk doorgang maken naar laaggelegen gebied;</a:t>
            </a:r>
          </a:p>
          <a:p>
            <a:pPr marL="857250" lvl="1" indent="-457200"/>
            <a:r>
              <a:rPr lang="nl-NL" dirty="0" smtClean="0"/>
              <a:t>Coupure wel / niet sluiten;</a:t>
            </a:r>
          </a:p>
          <a:p>
            <a:pPr marL="857250" lvl="1" indent="-457200"/>
            <a:r>
              <a:rPr lang="nl-NL" dirty="0" smtClean="0"/>
              <a:t>Evacuatiestrategie</a:t>
            </a:r>
            <a:r>
              <a:rPr lang="nl-NL" dirty="0"/>
              <a:t>.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98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Maatregelen</a:t>
            </a:r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403225" y="1565275"/>
            <a:ext cx="8642350" cy="525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Preventief;</a:t>
            </a:r>
          </a:p>
          <a:p>
            <a:pPr marL="857250" lvl="1" indent="-457200"/>
            <a:r>
              <a:rPr lang="nl-NL" dirty="0" smtClean="0"/>
              <a:t>Vitale objecten - &gt; waterrobuust maken;</a:t>
            </a:r>
          </a:p>
          <a:p>
            <a:pPr marL="857250" lvl="1" indent="-457200"/>
            <a:r>
              <a:rPr lang="nl-NL" dirty="0" smtClean="0"/>
              <a:t>Objecten met hoge </a:t>
            </a:r>
            <a:r>
              <a:rPr lang="nl-NL" dirty="0"/>
              <a:t>€ </a:t>
            </a:r>
            <a:r>
              <a:rPr lang="nl-NL" dirty="0" smtClean="0"/>
              <a:t>waarde – idem;</a:t>
            </a:r>
          </a:p>
        </p:txBody>
      </p:sp>
      <p:pic>
        <p:nvPicPr>
          <p:cNvPr id="1026" name="Picture 2" descr="http://www.groenblauwenetwerken.com/uploads/HindHouse_John_Pardey_Architects_large-1300x6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" y="4108817"/>
            <a:ext cx="5506740" cy="27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0672" y="1484784"/>
            <a:ext cx="5923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Wat voor keringen zijn er op Texel?</a:t>
            </a:r>
          </a:p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Hoe werkt </a:t>
            </a:r>
            <a:r>
              <a:rPr lang="nl-NL" dirty="0" err="1" smtClean="0"/>
              <a:t>meerlaagse</a:t>
            </a:r>
            <a:r>
              <a:rPr lang="nl-NL" dirty="0" smtClean="0"/>
              <a:t> veiligheid?</a:t>
            </a:r>
          </a:p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Doorbraak bij de </a:t>
            </a:r>
            <a:r>
              <a:rPr lang="nl-NL" dirty="0" err="1" smtClean="0"/>
              <a:t>Eendrachtspolder</a:t>
            </a:r>
            <a:r>
              <a:rPr lang="nl-NL" dirty="0" smtClean="0"/>
              <a:t> in ’53;</a:t>
            </a:r>
          </a:p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Doorbraak bij de </a:t>
            </a:r>
            <a:r>
              <a:rPr lang="nl-NL" dirty="0" err="1" smtClean="0"/>
              <a:t>Eierlandse</a:t>
            </a:r>
            <a:r>
              <a:rPr lang="nl-NL" dirty="0" smtClean="0"/>
              <a:t> polder en het Noorden;</a:t>
            </a:r>
          </a:p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Doorbraak oude land en de functie van de stroomgeul;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Mogelijke oplossingen voor </a:t>
            </a:r>
            <a:r>
              <a:rPr lang="nl-NL" dirty="0" err="1" smtClean="0"/>
              <a:t>meerlaagse</a:t>
            </a:r>
            <a:r>
              <a:rPr lang="nl-NL" dirty="0" smtClean="0"/>
              <a:t> veiligheid (Eendracht, </a:t>
            </a:r>
            <a:r>
              <a:rPr lang="nl-NL" dirty="0" err="1" smtClean="0"/>
              <a:t>Eierland</a:t>
            </a:r>
            <a:r>
              <a:rPr lang="nl-NL" dirty="0"/>
              <a:t> </a:t>
            </a:r>
            <a:r>
              <a:rPr lang="nl-NL" dirty="0" smtClean="0"/>
              <a:t>en Oude land Texel).</a:t>
            </a:r>
            <a:endParaRPr lang="nl-NL" dirty="0"/>
          </a:p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0">
              <a:lnSpc>
                <a:spcPts val="2400"/>
              </a:lnSpc>
            </a:pP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Discussie &amp; 3Di: oplossingen voor </a:t>
            </a:r>
            <a:r>
              <a:rPr lang="nl-NL" dirty="0" err="1" smtClean="0"/>
              <a:t>meerlaagse</a:t>
            </a:r>
            <a:r>
              <a:rPr lang="nl-NL" dirty="0" smtClean="0"/>
              <a:t> veiligheid en acceptatie van de maatregelen.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936103"/>
          </a:xfrm>
        </p:spPr>
        <p:txBody>
          <a:bodyPr/>
          <a:lstStyle/>
          <a:p>
            <a:r>
              <a:rPr lang="nl-NL" dirty="0" smtClean="0"/>
              <a:t>Opbouw Workshop</a:t>
            </a:r>
            <a:endParaRPr lang="nl-NL" dirty="0"/>
          </a:p>
        </p:txBody>
      </p:sp>
      <p:pic>
        <p:nvPicPr>
          <p:cNvPr id="2050" name="Picture 2" descr="http://chrysalisconnections.com/wp-content/uploads/2015/02/LongListClipart-c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448272" cy="19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Maatregelen</a:t>
            </a:r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403225" y="1565275"/>
            <a:ext cx="8642350" cy="525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Acceptatie van schade (risico differentiatie).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041"/>
            <a:ext cx="9144000" cy="371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0672" y="1484784"/>
            <a:ext cx="5851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Risicobewustzijn;</a:t>
            </a:r>
            <a:endParaRPr lang="nl-N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/>
              <a:t>Gebiedsinformatie ophalen: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Vitale functies;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Vluchtroutes en evacuatiebehoefte;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Acceptatie en nieuwe oplossingen voor </a:t>
            </a:r>
            <a:r>
              <a:rPr lang="nl-NL" dirty="0" err="1" smtClean="0"/>
              <a:t>meerlaagse</a:t>
            </a:r>
            <a:r>
              <a:rPr lang="nl-NL" dirty="0" smtClean="0"/>
              <a:t> veiligheid.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936103"/>
          </a:xfrm>
        </p:spPr>
        <p:txBody>
          <a:bodyPr/>
          <a:lstStyle/>
          <a:p>
            <a:r>
              <a:rPr lang="nl-NL" dirty="0" smtClean="0"/>
              <a:t>Doel Workshop </a:t>
            </a:r>
            <a:r>
              <a:rPr lang="nl-NL" dirty="0" err="1" smtClean="0"/>
              <a:t>meerlaagse</a:t>
            </a:r>
            <a:r>
              <a:rPr lang="nl-NL" dirty="0" smtClean="0"/>
              <a:t> veiligheid</a:t>
            </a:r>
            <a:endParaRPr lang="nl-NL" dirty="0"/>
          </a:p>
        </p:txBody>
      </p:sp>
      <p:pic>
        <p:nvPicPr>
          <p:cNvPr id="1026" name="Picture 2" descr="http://reproq.nl/wp-content/uploads/2014/02/do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006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voor keringen zijn er op Texel?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172051" y="1340768"/>
            <a:ext cx="4741436" cy="5328592"/>
            <a:chOff x="172051" y="1340768"/>
            <a:chExt cx="4741436" cy="53285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51" y="1340768"/>
              <a:ext cx="4741436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vak 3"/>
            <p:cNvSpPr txBox="1"/>
            <p:nvPr/>
          </p:nvSpPr>
          <p:spPr>
            <a:xfrm rot="18096176">
              <a:off x="508493" y="30876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Primaire keringen</a:t>
              </a:r>
              <a:endParaRPr lang="nl-NL" dirty="0"/>
            </a:p>
          </p:txBody>
        </p:sp>
        <p:sp>
          <p:nvSpPr>
            <p:cNvPr id="6" name="Tekstvak 5"/>
            <p:cNvSpPr txBox="1"/>
            <p:nvPr/>
          </p:nvSpPr>
          <p:spPr>
            <a:xfrm rot="18186442">
              <a:off x="1448190" y="3377185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regionale keringen</a:t>
              </a:r>
              <a:endParaRPr lang="nl-NL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33397"/>
            <a:ext cx="3772298" cy="45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 is </a:t>
            </a:r>
            <a:r>
              <a:rPr lang="nl-NL" dirty="0" err="1" smtClean="0"/>
              <a:t>meerlaagse</a:t>
            </a:r>
            <a:r>
              <a:rPr lang="nl-NL" dirty="0" smtClean="0"/>
              <a:t> veiligheid?</a:t>
            </a:r>
            <a:endParaRPr lang="nl-NL" dirty="0"/>
          </a:p>
        </p:txBody>
      </p:sp>
      <p:pic>
        <p:nvPicPr>
          <p:cNvPr id="4098" name="Picture 2" descr="MLV kl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374485"/>
            <a:ext cx="4248472" cy="51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83568" y="25649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Laag 3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12650"/>
            <a:ext cx="5127430" cy="9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29200"/>
            <a:ext cx="4860032" cy="6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2144"/>
            <a:ext cx="4571999" cy="114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2302"/>
            <a:ext cx="7354152" cy="52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79512" y="188640"/>
            <a:ext cx="8640960" cy="936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Vitale objecten / infrastructuur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4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Watersnoodramp Texel 31-1-1953</a:t>
            </a:r>
          </a:p>
        </p:txBody>
      </p:sp>
      <p:pic>
        <p:nvPicPr>
          <p:cNvPr id="1026" name="Picture 2" descr="Opent in popup in deze pagi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523"/>
            <a:ext cx="3940304" cy="37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3930173" y="1946347"/>
            <a:ext cx="5178782" cy="4424743"/>
            <a:chOff x="3763286" y="1956585"/>
            <a:chExt cx="5178782" cy="442474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286" y="1956585"/>
              <a:ext cx="5178782" cy="442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echte verbindingslijn met pijl 3"/>
            <p:cNvCxnSpPr/>
            <p:nvPr/>
          </p:nvCxnSpPr>
          <p:spPr>
            <a:xfrm flipH="1">
              <a:off x="7884368" y="4422994"/>
              <a:ext cx="72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t in popup in deze pagin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20480" cy="28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936103"/>
          </a:xfrm>
        </p:spPr>
        <p:txBody>
          <a:bodyPr/>
          <a:lstStyle/>
          <a:p>
            <a:r>
              <a:rPr lang="nl-NL" dirty="0"/>
              <a:t>Watersnoodramp Texel 31-1-1953</a:t>
            </a:r>
          </a:p>
        </p:txBody>
      </p:sp>
      <p:pic>
        <p:nvPicPr>
          <p:cNvPr id="2052" name="Picture 4" descr="Opent in popup in deze pagin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656"/>
            <a:ext cx="4608512" cy="3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4" y="2211280"/>
            <a:ext cx="4627846" cy="39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echte verbindingslijn met pijl 17"/>
          <p:cNvCxnSpPr>
            <a:stCxn id="15" idx="1"/>
          </p:cNvCxnSpPr>
          <p:nvPr/>
        </p:nvCxnSpPr>
        <p:spPr>
          <a:xfrm flipH="1">
            <a:off x="4355978" y="4080571"/>
            <a:ext cx="922958" cy="2915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4067944" y="4993670"/>
            <a:ext cx="275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Zanddijkje verlagen</a:t>
            </a:r>
            <a:endParaRPr lang="nl-NL" sz="1400" i="1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37719" y="188640"/>
            <a:ext cx="8640960" cy="936103"/>
          </a:xfrm>
        </p:spPr>
        <p:txBody>
          <a:bodyPr/>
          <a:lstStyle/>
          <a:p>
            <a:r>
              <a:rPr lang="nl-NL" dirty="0" smtClean="0"/>
              <a:t>Polder Eendracht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51520" y="1369401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i="1" dirty="0" smtClean="0"/>
              <a:t>Dijkdoorbraak polder de Eendracht (Noorderdijk) – 1953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i="1" dirty="0" smtClean="0"/>
              <a:t>Dijkdoorbraak en doorbraak van compartimenteringsdijk Het Noorden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000" i="1" dirty="0" smtClean="0"/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4139952" y="4564059"/>
            <a:ext cx="72008" cy="447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5278936" y="3926682"/>
            <a:ext cx="2101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Doorbraak in ‘53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26038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1739</TotalTime>
  <Words>343</Words>
  <Application>Microsoft Office PowerPoint</Application>
  <PresentationFormat>Diavoorstelling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blank</vt:lpstr>
      <vt:lpstr>PowerPoint-presentatie</vt:lpstr>
      <vt:lpstr>Opbouw Workshop</vt:lpstr>
      <vt:lpstr>Doel Workshop meerlaagse veiligheid</vt:lpstr>
      <vt:lpstr>Wat voor keringen zijn er op Texel?</vt:lpstr>
      <vt:lpstr>Wat is meerlaagse veiligheid?</vt:lpstr>
      <vt:lpstr>PowerPoint-presentatie</vt:lpstr>
      <vt:lpstr>Watersnoodramp Texel 31-1-1953</vt:lpstr>
      <vt:lpstr>Watersnoodramp Texel 31-1-1953</vt:lpstr>
      <vt:lpstr>Polder Eendracht</vt:lpstr>
      <vt:lpstr>Eijerland</vt:lpstr>
      <vt:lpstr>Scenario Eijerland</vt:lpstr>
      <vt:lpstr>Oude land</vt:lpstr>
      <vt:lpstr>Polder het Noorden</vt:lpstr>
      <vt:lpstr>Wat bepaalt de schade / slachtoffers </vt:lpstr>
      <vt:lpstr>Klimaatverandering</vt:lpstr>
      <vt:lpstr>Maatregelen</vt:lpstr>
      <vt:lpstr>Maatregelen</vt:lpstr>
      <vt:lpstr>Maatregelen</vt:lpstr>
      <vt:lpstr>Maatregelen</vt:lpstr>
      <vt:lpstr>Maatregelen</vt:lpstr>
    </vt:vector>
  </TitlesOfParts>
  <Company>HHNK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jhaanstra</dc:creator>
  <cp:lastModifiedBy>tkroonenberg</cp:lastModifiedBy>
  <cp:revision>81</cp:revision>
  <cp:lastPrinted>2015-02-03T09:27:43Z</cp:lastPrinted>
  <dcterms:created xsi:type="dcterms:W3CDTF">2015-02-02T15:24:13Z</dcterms:created>
  <dcterms:modified xsi:type="dcterms:W3CDTF">2015-04-15T20:47:55Z</dcterms:modified>
</cp:coreProperties>
</file>